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420" r:id="rId2"/>
    <p:sldId id="428" r:id="rId3"/>
    <p:sldId id="427" r:id="rId4"/>
    <p:sldId id="429" r:id="rId5"/>
    <p:sldId id="419" r:id="rId6"/>
    <p:sldId id="426" r:id="rId7"/>
    <p:sldId id="348" r:id="rId8"/>
    <p:sldId id="424" r:id="rId9"/>
    <p:sldId id="409" r:id="rId10"/>
    <p:sldId id="425" r:id="rId11"/>
    <p:sldId id="406" r:id="rId12"/>
    <p:sldId id="430" r:id="rId13"/>
    <p:sldId id="408" r:id="rId14"/>
    <p:sldId id="431" r:id="rId15"/>
    <p:sldId id="415" r:id="rId16"/>
    <p:sldId id="421" r:id="rId17"/>
    <p:sldId id="432" r:id="rId18"/>
    <p:sldId id="422" r:id="rId19"/>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iam López" initials="ML" lastIdx="1" clrIdx="0">
    <p:extLst>
      <p:ext uri="{19B8F6BF-5375-455C-9EA6-DF929625EA0E}">
        <p15:presenceInfo xmlns:p15="http://schemas.microsoft.com/office/powerpoint/2012/main" userId="S::Mlopez@inci.gov.co::8b671736-2121-4474-8364-5b6c3ee4d5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8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27" autoAdjust="0"/>
    <p:restoredTop sz="86421" autoAdjust="0"/>
  </p:normalViewPr>
  <p:slideViewPr>
    <p:cSldViewPr snapToGrid="0" snapToObjects="1">
      <p:cViewPr varScale="1">
        <p:scale>
          <a:sx n="79" d="100"/>
          <a:sy n="79" d="100"/>
        </p:scale>
        <p:origin x="852"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B78058-30B6-4E50-ABCF-4FD096895134}" type="datetimeFigureOut">
              <a:rPr lang="es-CO" smtClean="0"/>
              <a:t>29/11/2021</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C043C0-F4CD-48F4-BE43-FB1D9357A59C}" type="slidenum">
              <a:rPr lang="es-CO" smtClean="0"/>
              <a:t>‹#›</a:t>
            </a:fld>
            <a:endParaRPr lang="es-CO"/>
          </a:p>
        </p:txBody>
      </p:sp>
    </p:spTree>
    <p:extLst>
      <p:ext uri="{BB962C8B-B14F-4D97-AF65-F5344CB8AC3E}">
        <p14:creationId xmlns:p14="http://schemas.microsoft.com/office/powerpoint/2010/main" val="6234736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68921-42F9-4C79-85A3-18AAB95CC219}" type="datetimeFigureOut">
              <a:rPr lang="es-CO" smtClean="0"/>
              <a:t>29/11/2021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C0B49-B30D-4A20-81E3-637C4577BA11}" type="slidenum">
              <a:rPr lang="es-CO" smtClean="0"/>
              <a:t>‹#›</a:t>
            </a:fld>
            <a:endParaRPr lang="es-CO"/>
          </a:p>
        </p:txBody>
      </p:sp>
    </p:spTree>
    <p:extLst>
      <p:ext uri="{BB962C8B-B14F-4D97-AF65-F5344CB8AC3E}">
        <p14:creationId xmlns:p14="http://schemas.microsoft.com/office/powerpoint/2010/main" val="69486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D84EDB7-D8BE-8940-8863-90ACBA5B4C9B}" type="datetimeFigureOut">
              <a:rPr lang="es-ES" smtClean="0"/>
              <a:t>29/11/2021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02F4801-2B3E-614D-AEC5-5442E3ABE464}" type="slidenum">
              <a:rPr lang="es-ES" smtClean="0"/>
              <a:t>‹#›</a:t>
            </a:fld>
            <a:endParaRPr lang="es-ES"/>
          </a:p>
        </p:txBody>
      </p:sp>
    </p:spTree>
    <p:extLst>
      <p:ext uri="{BB962C8B-B14F-4D97-AF65-F5344CB8AC3E}">
        <p14:creationId xmlns:p14="http://schemas.microsoft.com/office/powerpoint/2010/main" val="1447702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D84EDB7-D8BE-8940-8863-90ACBA5B4C9B}" type="datetimeFigureOut">
              <a:rPr lang="es-ES" smtClean="0"/>
              <a:t>29/11/2021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02F4801-2B3E-614D-AEC5-5442E3ABE464}" type="slidenum">
              <a:rPr lang="es-ES" smtClean="0"/>
              <a:t>‹#›</a:t>
            </a:fld>
            <a:endParaRPr lang="es-ES"/>
          </a:p>
        </p:txBody>
      </p:sp>
    </p:spTree>
    <p:extLst>
      <p:ext uri="{BB962C8B-B14F-4D97-AF65-F5344CB8AC3E}">
        <p14:creationId xmlns:p14="http://schemas.microsoft.com/office/powerpoint/2010/main" val="325367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D84EDB7-D8BE-8940-8863-90ACBA5B4C9B}" type="datetimeFigureOut">
              <a:rPr lang="es-ES" smtClean="0"/>
              <a:t>29/11/2021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02F4801-2B3E-614D-AEC5-5442E3ABE464}" type="slidenum">
              <a:rPr lang="es-ES" smtClean="0"/>
              <a:t>‹#›</a:t>
            </a:fld>
            <a:endParaRPr lang="es-ES"/>
          </a:p>
        </p:txBody>
      </p:sp>
    </p:spTree>
    <p:extLst>
      <p:ext uri="{BB962C8B-B14F-4D97-AF65-F5344CB8AC3E}">
        <p14:creationId xmlns:p14="http://schemas.microsoft.com/office/powerpoint/2010/main" val="337931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D84EDB7-D8BE-8940-8863-90ACBA5B4C9B}" type="datetimeFigureOut">
              <a:rPr lang="es-ES" smtClean="0"/>
              <a:t>29/11/2021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02F4801-2B3E-614D-AEC5-5442E3ABE464}" type="slidenum">
              <a:rPr lang="es-ES" smtClean="0"/>
              <a:t>‹#›</a:t>
            </a:fld>
            <a:endParaRPr lang="es-ES"/>
          </a:p>
        </p:txBody>
      </p:sp>
    </p:spTree>
    <p:extLst>
      <p:ext uri="{BB962C8B-B14F-4D97-AF65-F5344CB8AC3E}">
        <p14:creationId xmlns:p14="http://schemas.microsoft.com/office/powerpoint/2010/main" val="301536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D84EDB7-D8BE-8940-8863-90ACBA5B4C9B}" type="datetimeFigureOut">
              <a:rPr lang="es-ES" smtClean="0"/>
              <a:t>29/11/2021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02F4801-2B3E-614D-AEC5-5442E3ABE464}" type="slidenum">
              <a:rPr lang="es-ES" smtClean="0"/>
              <a:t>‹#›</a:t>
            </a:fld>
            <a:endParaRPr lang="es-ES"/>
          </a:p>
        </p:txBody>
      </p:sp>
    </p:spTree>
    <p:extLst>
      <p:ext uri="{BB962C8B-B14F-4D97-AF65-F5344CB8AC3E}">
        <p14:creationId xmlns:p14="http://schemas.microsoft.com/office/powerpoint/2010/main" val="2262624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D84EDB7-D8BE-8940-8863-90ACBA5B4C9B}" type="datetimeFigureOut">
              <a:rPr lang="es-ES" smtClean="0"/>
              <a:t>29/11/2021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02F4801-2B3E-614D-AEC5-5442E3ABE464}" type="slidenum">
              <a:rPr lang="es-ES" smtClean="0"/>
              <a:t>‹#›</a:t>
            </a:fld>
            <a:endParaRPr lang="es-ES"/>
          </a:p>
        </p:txBody>
      </p:sp>
    </p:spTree>
    <p:extLst>
      <p:ext uri="{BB962C8B-B14F-4D97-AF65-F5344CB8AC3E}">
        <p14:creationId xmlns:p14="http://schemas.microsoft.com/office/powerpoint/2010/main" val="109136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D84EDB7-D8BE-8940-8863-90ACBA5B4C9B}" type="datetimeFigureOut">
              <a:rPr lang="es-ES" smtClean="0"/>
              <a:t>29/11/2021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02F4801-2B3E-614D-AEC5-5442E3ABE464}" type="slidenum">
              <a:rPr lang="es-ES" smtClean="0"/>
              <a:t>‹#›</a:t>
            </a:fld>
            <a:endParaRPr lang="es-ES"/>
          </a:p>
        </p:txBody>
      </p:sp>
    </p:spTree>
    <p:extLst>
      <p:ext uri="{BB962C8B-B14F-4D97-AF65-F5344CB8AC3E}">
        <p14:creationId xmlns:p14="http://schemas.microsoft.com/office/powerpoint/2010/main" val="2216305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D84EDB7-D8BE-8940-8863-90ACBA5B4C9B}" type="datetimeFigureOut">
              <a:rPr lang="es-ES" smtClean="0"/>
              <a:t>29/11/2021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02F4801-2B3E-614D-AEC5-5442E3ABE464}" type="slidenum">
              <a:rPr lang="es-ES" smtClean="0"/>
              <a:t>‹#›</a:t>
            </a:fld>
            <a:endParaRPr lang="es-ES"/>
          </a:p>
        </p:txBody>
      </p:sp>
    </p:spTree>
    <p:extLst>
      <p:ext uri="{BB962C8B-B14F-4D97-AF65-F5344CB8AC3E}">
        <p14:creationId xmlns:p14="http://schemas.microsoft.com/office/powerpoint/2010/main" val="1492269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D84EDB7-D8BE-8940-8863-90ACBA5B4C9B}" type="datetimeFigureOut">
              <a:rPr lang="es-ES" smtClean="0"/>
              <a:t>29/11/2021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02F4801-2B3E-614D-AEC5-5442E3ABE464}" type="slidenum">
              <a:rPr lang="es-ES" smtClean="0"/>
              <a:t>‹#›</a:t>
            </a:fld>
            <a:endParaRPr lang="es-ES"/>
          </a:p>
        </p:txBody>
      </p:sp>
    </p:spTree>
    <p:extLst>
      <p:ext uri="{BB962C8B-B14F-4D97-AF65-F5344CB8AC3E}">
        <p14:creationId xmlns:p14="http://schemas.microsoft.com/office/powerpoint/2010/main" val="284895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D84EDB7-D8BE-8940-8863-90ACBA5B4C9B}" type="datetimeFigureOut">
              <a:rPr lang="es-ES" smtClean="0"/>
              <a:t>29/11/2021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02F4801-2B3E-614D-AEC5-5442E3ABE464}" type="slidenum">
              <a:rPr lang="es-ES" smtClean="0"/>
              <a:t>‹#›</a:t>
            </a:fld>
            <a:endParaRPr lang="es-ES"/>
          </a:p>
        </p:txBody>
      </p:sp>
    </p:spTree>
    <p:extLst>
      <p:ext uri="{BB962C8B-B14F-4D97-AF65-F5344CB8AC3E}">
        <p14:creationId xmlns:p14="http://schemas.microsoft.com/office/powerpoint/2010/main" val="2772252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D84EDB7-D8BE-8940-8863-90ACBA5B4C9B}" type="datetimeFigureOut">
              <a:rPr lang="es-ES" smtClean="0"/>
              <a:t>29/11/2021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02F4801-2B3E-614D-AEC5-5442E3ABE464}" type="slidenum">
              <a:rPr lang="es-ES" smtClean="0"/>
              <a:t>‹#›</a:t>
            </a:fld>
            <a:endParaRPr lang="es-ES"/>
          </a:p>
        </p:txBody>
      </p:sp>
    </p:spTree>
    <p:extLst>
      <p:ext uri="{BB962C8B-B14F-4D97-AF65-F5344CB8AC3E}">
        <p14:creationId xmlns:p14="http://schemas.microsoft.com/office/powerpoint/2010/main" val="3298618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D84EDB7-D8BE-8940-8863-90ACBA5B4C9B}" type="datetimeFigureOut">
              <a:rPr lang="es-ES" smtClean="0"/>
              <a:t>29/11/2021</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02F4801-2B3E-614D-AEC5-5442E3ABE464}" type="slidenum">
              <a:rPr lang="es-ES" smtClean="0"/>
              <a:t>‹#›</a:t>
            </a:fld>
            <a:endParaRPr lang="es-ES"/>
          </a:p>
        </p:txBody>
      </p:sp>
    </p:spTree>
    <p:extLst>
      <p:ext uri="{BB962C8B-B14F-4D97-AF65-F5344CB8AC3E}">
        <p14:creationId xmlns:p14="http://schemas.microsoft.com/office/powerpoint/2010/main" val="34154493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9.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spcBef>
                <a:spcPct val="0"/>
              </a:spcBef>
            </a:pPr>
            <a:r>
              <a:rPr lang="es-ES" dirty="0"/>
              <a:t>1.CARTILLA EN BRAILLE PUNTOS LUMINOSOS </a:t>
            </a:r>
          </a:p>
        </p:txBody>
      </p:sp>
      <p:pic>
        <p:nvPicPr>
          <p:cNvPr id="7" name="Imagen 6"/>
          <p:cNvPicPr>
            <a:picLocks noChangeAspect="1"/>
          </p:cNvPicPr>
          <p:nvPr/>
        </p:nvPicPr>
        <p:blipFill>
          <a:blip r:embed="rId2"/>
          <a:stretch>
            <a:fillRect/>
          </a:stretch>
        </p:blipFill>
        <p:spPr>
          <a:xfrm>
            <a:off x="7437805" y="117730"/>
            <a:ext cx="1493649" cy="365792"/>
          </a:xfrm>
          <a:prstGeom prst="rect">
            <a:avLst/>
          </a:prstGeom>
        </p:spPr>
      </p:pic>
      <p:pic>
        <p:nvPicPr>
          <p:cNvPr id="5" name="Imagen 4">
            <a:extLst>
              <a:ext uri="{FF2B5EF4-FFF2-40B4-BE49-F238E27FC236}">
                <a16:creationId xmlns:a16="http://schemas.microsoft.com/office/drawing/2014/main" id="{3297DA4C-98C8-46D7-8161-340AC5FF5B95}"/>
              </a:ext>
            </a:extLst>
          </p:cNvPr>
          <p:cNvPicPr>
            <a:picLocks noChangeAspect="1"/>
          </p:cNvPicPr>
          <p:nvPr/>
        </p:nvPicPr>
        <p:blipFill>
          <a:blip r:embed="rId3"/>
          <a:stretch>
            <a:fillRect/>
          </a:stretch>
        </p:blipFill>
        <p:spPr>
          <a:xfrm>
            <a:off x="2462406" y="1113315"/>
            <a:ext cx="3422140" cy="3273607"/>
          </a:xfrm>
          <a:prstGeom prst="rect">
            <a:avLst/>
          </a:prstGeom>
        </p:spPr>
      </p:pic>
    </p:spTree>
    <p:extLst>
      <p:ext uri="{BB962C8B-B14F-4D97-AF65-F5344CB8AC3E}">
        <p14:creationId xmlns:p14="http://schemas.microsoft.com/office/powerpoint/2010/main" val="3914181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2945"/>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spcBef>
                <a:spcPct val="0"/>
              </a:spcBef>
            </a:pPr>
            <a:r>
              <a:rPr lang="es-MX" dirty="0">
                <a:solidFill>
                  <a:schemeClr val="bg1"/>
                </a:solidFill>
              </a:rPr>
              <a:t>5. PAQUETE DE SILABARIOS (56 tarjetas)  </a:t>
            </a:r>
            <a:endParaRPr lang="es-ES" dirty="0">
              <a:solidFill>
                <a:schemeClr val="bg1"/>
              </a:solidFill>
            </a:endParaRPr>
          </a:p>
        </p:txBody>
      </p:sp>
      <p:pic>
        <p:nvPicPr>
          <p:cNvPr id="7" name="Imagen 6"/>
          <p:cNvPicPr>
            <a:picLocks noChangeAspect="1"/>
          </p:cNvPicPr>
          <p:nvPr/>
        </p:nvPicPr>
        <p:blipFill>
          <a:blip r:embed="rId2"/>
          <a:stretch>
            <a:fillRect/>
          </a:stretch>
        </p:blipFill>
        <p:spPr>
          <a:xfrm>
            <a:off x="7437805" y="117730"/>
            <a:ext cx="1493649" cy="365792"/>
          </a:xfrm>
          <a:prstGeom prst="rect">
            <a:avLst/>
          </a:prstGeom>
        </p:spPr>
      </p:pic>
      <p:sp>
        <p:nvSpPr>
          <p:cNvPr id="12" name="CuadroTexto 11">
            <a:extLst>
              <a:ext uri="{FF2B5EF4-FFF2-40B4-BE49-F238E27FC236}">
                <a16:creationId xmlns:a16="http://schemas.microsoft.com/office/drawing/2014/main" id="{9FA1C9D1-F8D0-47EE-B6D1-E62A1D10F75B}"/>
              </a:ext>
            </a:extLst>
          </p:cNvPr>
          <p:cNvSpPr txBox="1"/>
          <p:nvPr/>
        </p:nvSpPr>
        <p:spPr>
          <a:xfrm>
            <a:off x="573024" y="897722"/>
            <a:ext cx="7827264" cy="1855573"/>
          </a:xfrm>
          <a:prstGeom prst="rect">
            <a:avLst/>
          </a:prstGeom>
          <a:noFill/>
        </p:spPr>
        <p:txBody>
          <a:bodyPr wrap="square">
            <a:spAutoFit/>
          </a:bodyPr>
          <a:lstStyle/>
          <a:p>
            <a:pPr>
              <a:lnSpc>
                <a:spcPct val="107000"/>
              </a:lnSpc>
              <a:spcAft>
                <a:spcPts val="800"/>
              </a:spcAft>
            </a:pPr>
            <a:r>
              <a:rPr lang="es-CO" dirty="0">
                <a:latin typeface="Arial" panose="020B0604020202020204" pitchFamily="34" charset="0"/>
                <a:ea typeface="Calibri" panose="020F0502020204030204" pitchFamily="34" charset="0"/>
                <a:cs typeface="Times New Roman" panose="02020603050405020304" pitchFamily="18" charset="0"/>
              </a:rPr>
              <a:t>Se </a:t>
            </a:r>
            <a:r>
              <a:rPr lang="es-CO" sz="1800" dirty="0">
                <a:effectLst/>
                <a:latin typeface="Arial" panose="020B0604020202020204" pitchFamily="34" charset="0"/>
                <a:ea typeface="Calibri" panose="020F0502020204030204" pitchFamily="34" charset="0"/>
                <a:cs typeface="Times New Roman" panose="02020603050405020304" pitchFamily="18" charset="0"/>
              </a:rPr>
              <a:t>presentan   56 fichas adaptadas para cada región, con la respectiva letra o vocal representada en tinta,  </a:t>
            </a:r>
            <a:r>
              <a:rPr lang="es-CO" sz="1800" dirty="0" err="1">
                <a:effectLst/>
                <a:latin typeface="Arial" panose="020B0604020202020204" pitchFamily="34" charset="0"/>
                <a:ea typeface="Calibri" panose="020F0502020204030204" pitchFamily="34" charset="0"/>
                <a:cs typeface="Times New Roman" panose="02020603050405020304" pitchFamily="18" charset="0"/>
              </a:rPr>
              <a:t>macrotipo</a:t>
            </a:r>
            <a:r>
              <a:rPr lang="es-CO" sz="1800" dirty="0">
                <a:effectLst/>
                <a:latin typeface="Arial" panose="020B0604020202020204" pitchFamily="34" charset="0"/>
                <a:ea typeface="Calibri" panose="020F0502020204030204" pitchFamily="34" charset="0"/>
                <a:cs typeface="Times New Roman" panose="02020603050405020304" pitchFamily="18" charset="0"/>
              </a:rPr>
              <a:t> y Braille de las asociaciones palabra-dibujo en todas las palabras generadoras  y destacando en un color diferente la  letra que se aprenden en la sesión,  para que el facilitador las use con el  estudiante ciego o con baja visión en el momento en que lo considere pertinente  durante el desarrollo de su clase.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18901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spcBef>
                <a:spcPct val="0"/>
              </a:spcBef>
            </a:pPr>
            <a:r>
              <a:rPr lang="es-MX" sz="1800" spc="1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6. ALFABETO BRAILLE</a:t>
            </a:r>
            <a:endParaRPr lang="es-ES" dirty="0"/>
          </a:p>
        </p:txBody>
      </p:sp>
      <p:pic>
        <p:nvPicPr>
          <p:cNvPr id="7" name="Imagen 6"/>
          <p:cNvPicPr>
            <a:picLocks noChangeAspect="1"/>
          </p:cNvPicPr>
          <p:nvPr/>
        </p:nvPicPr>
        <p:blipFill>
          <a:blip r:embed="rId2"/>
          <a:stretch>
            <a:fillRect/>
          </a:stretch>
        </p:blipFill>
        <p:spPr>
          <a:xfrm>
            <a:off x="7437805" y="117730"/>
            <a:ext cx="1493649" cy="365792"/>
          </a:xfrm>
          <a:prstGeom prst="rect">
            <a:avLst/>
          </a:prstGeom>
        </p:spPr>
      </p:pic>
      <p:pic>
        <p:nvPicPr>
          <p:cNvPr id="13" name="Imagen 12">
            <a:extLst>
              <a:ext uri="{FF2B5EF4-FFF2-40B4-BE49-F238E27FC236}">
                <a16:creationId xmlns:a16="http://schemas.microsoft.com/office/drawing/2014/main" id="{4520A819-D92F-4AA6-B336-F807FFDB1BE7}"/>
              </a:ext>
            </a:extLst>
          </p:cNvPr>
          <p:cNvPicPr>
            <a:picLocks noChangeAspect="1"/>
          </p:cNvPicPr>
          <p:nvPr/>
        </p:nvPicPr>
        <p:blipFill>
          <a:blip r:embed="rId3"/>
          <a:stretch>
            <a:fillRect/>
          </a:stretch>
        </p:blipFill>
        <p:spPr>
          <a:xfrm>
            <a:off x="6159085" y="483523"/>
            <a:ext cx="2984915" cy="2419108"/>
          </a:xfrm>
          <a:prstGeom prst="rect">
            <a:avLst/>
          </a:prstGeom>
        </p:spPr>
      </p:pic>
      <p:pic>
        <p:nvPicPr>
          <p:cNvPr id="15" name="Imagen 14">
            <a:extLst>
              <a:ext uri="{FF2B5EF4-FFF2-40B4-BE49-F238E27FC236}">
                <a16:creationId xmlns:a16="http://schemas.microsoft.com/office/drawing/2014/main" id="{F5895F0C-96AD-4AFA-BC63-981A9311D63C}"/>
              </a:ext>
            </a:extLst>
          </p:cNvPr>
          <p:cNvPicPr>
            <a:picLocks noChangeAspect="1"/>
          </p:cNvPicPr>
          <p:nvPr/>
        </p:nvPicPr>
        <p:blipFill>
          <a:blip r:embed="rId4"/>
          <a:stretch>
            <a:fillRect/>
          </a:stretch>
        </p:blipFill>
        <p:spPr>
          <a:xfrm>
            <a:off x="0" y="483522"/>
            <a:ext cx="3171463" cy="2419109"/>
          </a:xfrm>
          <a:prstGeom prst="rect">
            <a:avLst/>
          </a:prstGeom>
        </p:spPr>
      </p:pic>
      <p:pic>
        <p:nvPicPr>
          <p:cNvPr id="17" name="Imagen 16">
            <a:extLst>
              <a:ext uri="{FF2B5EF4-FFF2-40B4-BE49-F238E27FC236}">
                <a16:creationId xmlns:a16="http://schemas.microsoft.com/office/drawing/2014/main" id="{FECB18E8-6B52-4339-AA29-9D0AC06132A9}"/>
              </a:ext>
            </a:extLst>
          </p:cNvPr>
          <p:cNvPicPr>
            <a:picLocks noChangeAspect="1"/>
          </p:cNvPicPr>
          <p:nvPr/>
        </p:nvPicPr>
        <p:blipFill>
          <a:blip r:embed="rId5"/>
          <a:stretch>
            <a:fillRect/>
          </a:stretch>
        </p:blipFill>
        <p:spPr>
          <a:xfrm>
            <a:off x="3199968" y="2754774"/>
            <a:ext cx="2959117" cy="2260800"/>
          </a:xfrm>
          <a:prstGeom prst="rect">
            <a:avLst/>
          </a:prstGeom>
        </p:spPr>
      </p:pic>
    </p:spTree>
    <p:extLst>
      <p:ext uri="{BB962C8B-B14F-4D97-AF65-F5344CB8AC3E}">
        <p14:creationId xmlns:p14="http://schemas.microsoft.com/office/powerpoint/2010/main" val="4168720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spcBef>
                <a:spcPct val="0"/>
              </a:spcBef>
            </a:pPr>
            <a:r>
              <a:rPr lang="es-MX" sz="1800" spc="1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6. ALFABETO BRAILLE</a:t>
            </a:r>
            <a:endParaRPr lang="es-ES" dirty="0"/>
          </a:p>
        </p:txBody>
      </p:sp>
      <p:pic>
        <p:nvPicPr>
          <p:cNvPr id="7" name="Imagen 6"/>
          <p:cNvPicPr>
            <a:picLocks noChangeAspect="1"/>
          </p:cNvPicPr>
          <p:nvPr/>
        </p:nvPicPr>
        <p:blipFill>
          <a:blip r:embed="rId2"/>
          <a:stretch>
            <a:fillRect/>
          </a:stretch>
        </p:blipFill>
        <p:spPr>
          <a:xfrm>
            <a:off x="7437805" y="117730"/>
            <a:ext cx="1493649" cy="365792"/>
          </a:xfrm>
          <a:prstGeom prst="rect">
            <a:avLst/>
          </a:prstGeom>
        </p:spPr>
      </p:pic>
      <p:sp>
        <p:nvSpPr>
          <p:cNvPr id="8" name="CuadroTexto 7">
            <a:extLst>
              <a:ext uri="{FF2B5EF4-FFF2-40B4-BE49-F238E27FC236}">
                <a16:creationId xmlns:a16="http://schemas.microsoft.com/office/drawing/2014/main" id="{573D5033-078D-4CD7-BF86-268D58D9D7C0}"/>
              </a:ext>
            </a:extLst>
          </p:cNvPr>
          <p:cNvSpPr txBox="1"/>
          <p:nvPr/>
        </p:nvSpPr>
        <p:spPr>
          <a:xfrm>
            <a:off x="1502599" y="1206617"/>
            <a:ext cx="6682030" cy="2308324"/>
          </a:xfrm>
          <a:prstGeom prst="rect">
            <a:avLst/>
          </a:prstGeom>
          <a:noFill/>
        </p:spPr>
        <p:txBody>
          <a:bodyPr wrap="square">
            <a:spAutoFit/>
          </a:bodyPr>
          <a:lstStyle/>
          <a:p>
            <a:pPr>
              <a:spcAft>
                <a:spcPts val="800"/>
              </a:spcAft>
            </a:pPr>
            <a:r>
              <a:rPr lang="es-C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 representación en tinta del alfabeto en Sistema Braille, se elaboró pensando en los docentes que atienden población con discapacidad visual, con el fin que de solo un vistazo puedan reconocer las formas de las distintas letras, signos de puntuación y signos de expresión, Para que puedan brindar el apoyo requerido por los estudiantes con discapacidad visual que se encuentren en el proceso de aprendizaje de este sistema de lectoescritura.</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398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lvl="0" algn="just">
              <a:lnSpc>
                <a:spcPct val="107000"/>
              </a:lnSpc>
              <a:spcAft>
                <a:spcPts val="800"/>
              </a:spcAft>
            </a:pPr>
            <a:r>
              <a:rPr lang="es-MX" sz="1800" spc="10"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7.CARTILLA EN BRAILLE CON EL CONTENIDO DE LOS LAMINARIOS</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C2A95D46-59DA-4A29-9DB3-0431F25AFDEE}"/>
              </a:ext>
            </a:extLst>
          </p:cNvPr>
          <p:cNvPicPr>
            <a:picLocks noChangeAspect="1"/>
          </p:cNvPicPr>
          <p:nvPr/>
        </p:nvPicPr>
        <p:blipFill>
          <a:blip r:embed="rId2"/>
          <a:stretch>
            <a:fillRect/>
          </a:stretch>
        </p:blipFill>
        <p:spPr>
          <a:xfrm>
            <a:off x="3789190" y="782940"/>
            <a:ext cx="4776076" cy="3453394"/>
          </a:xfrm>
          <a:prstGeom prst="rect">
            <a:avLst/>
          </a:prstGeom>
        </p:spPr>
      </p:pic>
      <p:pic>
        <p:nvPicPr>
          <p:cNvPr id="10" name="Imagen 9">
            <a:extLst>
              <a:ext uri="{FF2B5EF4-FFF2-40B4-BE49-F238E27FC236}">
                <a16:creationId xmlns:a16="http://schemas.microsoft.com/office/drawing/2014/main" id="{4A099BA9-9D9D-4F8F-8EEC-D734D51829AD}"/>
              </a:ext>
            </a:extLst>
          </p:cNvPr>
          <p:cNvPicPr>
            <a:picLocks noChangeAspect="1"/>
          </p:cNvPicPr>
          <p:nvPr/>
        </p:nvPicPr>
        <p:blipFill>
          <a:blip r:embed="rId3"/>
          <a:stretch>
            <a:fillRect/>
          </a:stretch>
        </p:blipFill>
        <p:spPr>
          <a:xfrm rot="5400000">
            <a:off x="106818" y="1135481"/>
            <a:ext cx="3453394" cy="2872539"/>
          </a:xfrm>
          <a:prstGeom prst="rect">
            <a:avLst/>
          </a:prstGeom>
        </p:spPr>
      </p:pic>
    </p:spTree>
    <p:extLst>
      <p:ext uri="{BB962C8B-B14F-4D97-AF65-F5344CB8AC3E}">
        <p14:creationId xmlns:p14="http://schemas.microsoft.com/office/powerpoint/2010/main" val="225360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lvl="0" algn="just">
              <a:lnSpc>
                <a:spcPct val="107000"/>
              </a:lnSpc>
              <a:spcAft>
                <a:spcPts val="800"/>
              </a:spcAft>
            </a:pPr>
            <a:r>
              <a:rPr lang="es-MX" sz="1800" spc="10"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7.CARTILLA EN BRAILLE CON EL CONTENIDO DE LOS LAMINARIOS</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uadroTexto 5">
            <a:extLst>
              <a:ext uri="{FF2B5EF4-FFF2-40B4-BE49-F238E27FC236}">
                <a16:creationId xmlns:a16="http://schemas.microsoft.com/office/drawing/2014/main" id="{7AC040D5-3F2C-44F2-94BD-3E159ACDBF6D}"/>
              </a:ext>
            </a:extLst>
          </p:cNvPr>
          <p:cNvSpPr txBox="1"/>
          <p:nvPr/>
        </p:nvSpPr>
        <p:spPr>
          <a:xfrm>
            <a:off x="1603248" y="1432019"/>
            <a:ext cx="6614160" cy="1754326"/>
          </a:xfrm>
          <a:prstGeom prst="rect">
            <a:avLst/>
          </a:prstGeom>
          <a:noFill/>
        </p:spPr>
        <p:txBody>
          <a:bodyPr wrap="square">
            <a:spAutoFit/>
          </a:bodyPr>
          <a:lstStyle/>
          <a:p>
            <a:pPr>
              <a:spcAft>
                <a:spcPts val="800"/>
              </a:spcAft>
            </a:pPr>
            <a:r>
              <a:rPr lang="es-C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Cartilla con el contenido de los </a:t>
            </a:r>
            <a:r>
              <a:rPr lang="es-CO"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laminarios</a:t>
            </a:r>
            <a:r>
              <a:rPr lang="es-C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 sesiones, elaborados en sistema Braille y Macro tipo (letra de mayor tamaño con un contraste y color requerido para que las personas con discapacidad visual baja visión lo puedan leer) en una especie de cuaderno que pueda ser manipulado por los estudiantes con discapacidad visual. </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3354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lvl="0" algn="just">
              <a:lnSpc>
                <a:spcPct val="107000"/>
              </a:lnSpc>
              <a:spcAft>
                <a:spcPts val="800"/>
              </a:spcAft>
            </a:pPr>
            <a:r>
              <a:rPr lang="es-MX" sz="1800" spc="10"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8. AUDIOS EN MP3 DE CADA UNO DE LOS LAMINARIOS</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4"/>
          <a:stretch>
            <a:fillRect/>
          </a:stretch>
        </p:blipFill>
        <p:spPr>
          <a:xfrm>
            <a:off x="7437805" y="117730"/>
            <a:ext cx="1493649" cy="365792"/>
          </a:xfrm>
          <a:prstGeom prst="rect">
            <a:avLst/>
          </a:prstGeom>
        </p:spPr>
      </p:pic>
      <p:pic>
        <p:nvPicPr>
          <p:cNvPr id="2" name="007 - Laminarios convertidos a audio">
            <a:hlinkClick r:id="" action="ppaction://media"/>
            <a:extLst>
              <a:ext uri="{FF2B5EF4-FFF2-40B4-BE49-F238E27FC236}">
                <a16:creationId xmlns:a16="http://schemas.microsoft.com/office/drawing/2014/main" id="{5B1F3148-ED39-4BD4-81AE-52834240D4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65504" y="1011936"/>
            <a:ext cx="1720556" cy="1310195"/>
          </a:xfrm>
          <a:prstGeom prst="rect">
            <a:avLst/>
          </a:prstGeom>
        </p:spPr>
      </p:pic>
      <p:sp>
        <p:nvSpPr>
          <p:cNvPr id="8" name="CuadroTexto 7">
            <a:extLst>
              <a:ext uri="{FF2B5EF4-FFF2-40B4-BE49-F238E27FC236}">
                <a16:creationId xmlns:a16="http://schemas.microsoft.com/office/drawing/2014/main" id="{635F2CF2-DC6D-424E-924C-69802256AE26}"/>
              </a:ext>
            </a:extLst>
          </p:cNvPr>
          <p:cNvSpPr txBox="1"/>
          <p:nvPr/>
        </p:nvSpPr>
        <p:spPr>
          <a:xfrm>
            <a:off x="4335070" y="752470"/>
            <a:ext cx="4596384" cy="2585323"/>
          </a:xfrm>
          <a:prstGeom prst="rect">
            <a:avLst/>
          </a:prstGeom>
          <a:noFill/>
        </p:spPr>
        <p:txBody>
          <a:bodyPr wrap="square">
            <a:spAutoFit/>
          </a:bodyPr>
          <a:lstStyle/>
          <a:p>
            <a:pPr>
              <a:spcAft>
                <a:spcPts val="800"/>
              </a:spcAft>
            </a:pPr>
            <a:r>
              <a:rPr lang="es-C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El contenido de cada uno de los 14 </a:t>
            </a:r>
            <a:r>
              <a:rPr lang="es-CO"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laminarios</a:t>
            </a:r>
            <a:r>
              <a:rPr lang="es-CO"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o sesiones se adaptó en audio con la descripción de las gráficas allí contenidas, con el propósito de brindar a los docentes una herramienta que puedan implementar en las distintas sesiones educativas, promoviendo de esta manera la educación inclusiva de las personas con discapacidad visual</a:t>
            </a:r>
            <a:r>
              <a:rPr lang="es-CO" dirty="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170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478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85000" lnSpcReduction="20000"/>
          </a:bodyPr>
          <a:lstStyle/>
          <a:p>
            <a:pPr>
              <a:spcBef>
                <a:spcPct val="0"/>
              </a:spcBef>
            </a:pPr>
            <a:r>
              <a:rPr lang="es-MX" sz="1800" spc="10"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9. CARTILLA ORIENTACION Y MOVILIDAD INDEPENDIENTE DE LOS ESTUDIANTES CON DISCAPACIDAD VISUAL</a:t>
            </a:r>
            <a:endParaRPr lang="es-ES" dirty="0">
              <a:solidFill>
                <a:schemeClr val="bg1"/>
              </a:solidFill>
            </a:endParaRPr>
          </a:p>
        </p:txBody>
      </p:sp>
      <p:pic>
        <p:nvPicPr>
          <p:cNvPr id="7" name="Imagen 6"/>
          <p:cNvPicPr>
            <a:picLocks noChangeAspect="1"/>
          </p:cNvPicPr>
          <p:nvPr/>
        </p:nvPicPr>
        <p:blipFill>
          <a:blip r:embed="rId2"/>
          <a:stretch>
            <a:fillRect/>
          </a:stretch>
        </p:blipFill>
        <p:spPr>
          <a:xfrm>
            <a:off x="7437805" y="117730"/>
            <a:ext cx="1493649" cy="365792"/>
          </a:xfrm>
          <a:prstGeom prst="rect">
            <a:avLst/>
          </a:prstGeom>
        </p:spPr>
      </p:pic>
      <p:pic>
        <p:nvPicPr>
          <p:cNvPr id="10" name="Imagen 9">
            <a:extLst>
              <a:ext uri="{FF2B5EF4-FFF2-40B4-BE49-F238E27FC236}">
                <a16:creationId xmlns:a16="http://schemas.microsoft.com/office/drawing/2014/main" id="{D5492E92-52A9-4115-A802-3F296D42482A}"/>
              </a:ext>
            </a:extLst>
          </p:cNvPr>
          <p:cNvPicPr>
            <a:picLocks noChangeAspect="1"/>
          </p:cNvPicPr>
          <p:nvPr/>
        </p:nvPicPr>
        <p:blipFill>
          <a:blip r:embed="rId3"/>
          <a:stretch>
            <a:fillRect/>
          </a:stretch>
        </p:blipFill>
        <p:spPr>
          <a:xfrm rot="16200000">
            <a:off x="6005215" y="1285875"/>
            <a:ext cx="3705821" cy="2571750"/>
          </a:xfrm>
          <a:prstGeom prst="rect">
            <a:avLst/>
          </a:prstGeom>
        </p:spPr>
      </p:pic>
      <p:sp>
        <p:nvSpPr>
          <p:cNvPr id="9" name="CuadroTexto 8">
            <a:extLst>
              <a:ext uri="{FF2B5EF4-FFF2-40B4-BE49-F238E27FC236}">
                <a16:creationId xmlns:a16="http://schemas.microsoft.com/office/drawing/2014/main" id="{55631D3E-FC8A-4866-9C90-4913CD9E5024}"/>
              </a:ext>
            </a:extLst>
          </p:cNvPr>
          <p:cNvSpPr txBox="1"/>
          <p:nvPr/>
        </p:nvSpPr>
        <p:spPr>
          <a:xfrm>
            <a:off x="438912" y="903056"/>
            <a:ext cx="4584192" cy="3337388"/>
          </a:xfrm>
          <a:prstGeom prst="rect">
            <a:avLst/>
          </a:prstGeom>
          <a:noFill/>
        </p:spPr>
        <p:txBody>
          <a:bodyPr wrap="square">
            <a:spAutoFit/>
          </a:bodyPr>
          <a:lstStyle/>
          <a:p>
            <a:pPr algn="just">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el contenido de la cartilla presenta una secuencia de lo que necesitan saber el instructor  para hacer un adecuado entrenamiento en orientación y movilidad, de esta manera se contemplan estrategias y técnicas para ser aplicadas dentro de la institución educativa sin bastón, con estrategias de protección, toma de dirección en línea recta, y en general indicaciones que van a facilitar el abordaje de los estudiantes con discapacidad visual.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373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85000" lnSpcReduction="10000"/>
          </a:bodyPr>
          <a:lstStyle/>
          <a:p>
            <a:pPr>
              <a:spcBef>
                <a:spcPct val="0"/>
              </a:spcBef>
            </a:pPr>
            <a:r>
              <a:rPr lang="es-MX" spc="10" dirty="0">
                <a:solidFill>
                  <a:schemeClr val="bg1"/>
                </a:solidFill>
                <a:latin typeface="Helvetica" panose="020B0604020202020204" pitchFamily="34" charset="0"/>
                <a:ea typeface="Calibri" panose="020F0502020204030204" pitchFamily="34" charset="0"/>
                <a:cs typeface="Times New Roman" panose="02020603050405020304" pitchFamily="18" charset="0"/>
              </a:rPr>
              <a:t>10. </a:t>
            </a:r>
            <a:r>
              <a:rPr lang="es-MX" sz="1800" spc="10"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CARTILLA: COMO GUIAR Y BRINDAR AYUDA A UNA PERSONA CON DISCAPACIDAD VISUAL</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es-ES" dirty="0">
              <a:solidFill>
                <a:schemeClr val="bg1"/>
              </a:solidFill>
            </a:endParaRPr>
          </a:p>
        </p:txBody>
      </p:sp>
      <p:pic>
        <p:nvPicPr>
          <p:cNvPr id="1026" name="Picture 2">
            <a:extLst>
              <a:ext uri="{FF2B5EF4-FFF2-40B4-BE49-F238E27FC236}">
                <a16:creationId xmlns:a16="http://schemas.microsoft.com/office/drawing/2014/main" id="{7D776AC3-5003-4CF3-BDE9-4CF7320530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072" y="1142999"/>
            <a:ext cx="2170176" cy="325178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D4C03AE-FAB9-4EC8-AB53-0D38DB965BD6}"/>
              </a:ext>
            </a:extLst>
          </p:cNvPr>
          <p:cNvSpPr txBox="1"/>
          <p:nvPr/>
        </p:nvSpPr>
        <p:spPr>
          <a:xfrm>
            <a:off x="2267712" y="1809464"/>
            <a:ext cx="2852928" cy="2585323"/>
          </a:xfrm>
          <a:prstGeom prst="rect">
            <a:avLst/>
          </a:prstGeom>
          <a:noFill/>
        </p:spPr>
        <p:txBody>
          <a:bodyPr wrap="square">
            <a:spAutoFit/>
          </a:bodyPr>
          <a:lstStyle/>
          <a:p>
            <a:r>
              <a:rPr lang="es-CO" dirty="0">
                <a:latin typeface="Arial" panose="020B0604020202020204" pitchFamily="34" charset="0"/>
                <a:ea typeface="Calibri" panose="020F0502020204030204" pitchFamily="34" charset="0"/>
              </a:rPr>
              <a:t>E</a:t>
            </a:r>
            <a:r>
              <a:rPr lang="es-CO" sz="1800" dirty="0">
                <a:effectLst/>
                <a:latin typeface="Arial" panose="020B0604020202020204" pitchFamily="34" charset="0"/>
                <a:ea typeface="Calibri" panose="020F0502020204030204" pitchFamily="34" charset="0"/>
              </a:rPr>
              <a:t>n esta cartilla se desarrollan preguntas  que podrían surgir, al momento de interactuar con personas ciegas y/o con baja visión, en distintos espacios, situaciones o circunstancias</a:t>
            </a:r>
            <a:endParaRPr lang="es-MX" dirty="0"/>
          </a:p>
        </p:txBody>
      </p:sp>
    </p:spTree>
    <p:extLst>
      <p:ext uri="{BB962C8B-B14F-4D97-AF65-F5344CB8AC3E}">
        <p14:creationId xmlns:p14="http://schemas.microsoft.com/office/powerpoint/2010/main" val="323698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500"/>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fontScale="85000" lnSpcReduction="20000"/>
          </a:bodyPr>
          <a:lstStyle/>
          <a:p>
            <a:pPr>
              <a:spcBef>
                <a:spcPct val="0"/>
              </a:spcBef>
            </a:pPr>
            <a:endParaRPr lang="es-MX" sz="1800" spc="10"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endParaRPr>
          </a:p>
          <a:p>
            <a:pPr>
              <a:spcBef>
                <a:spcPct val="0"/>
              </a:spcBef>
            </a:pPr>
            <a:r>
              <a:rPr lang="es-MX" sz="1800" spc="10"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11.MANUAL DE INSTRUCCIONES SOBRE COMO USAR EL MATERIAL ENVIADO</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spcBef>
                <a:spcPct val="0"/>
              </a:spcBef>
            </a:pPr>
            <a:endParaRPr lang="es-ES" dirty="0"/>
          </a:p>
        </p:txBody>
      </p:sp>
      <p:sp>
        <p:nvSpPr>
          <p:cNvPr id="2" name="Rectángulo 1">
            <a:extLst>
              <a:ext uri="{FF2B5EF4-FFF2-40B4-BE49-F238E27FC236}">
                <a16:creationId xmlns:a16="http://schemas.microsoft.com/office/drawing/2014/main" id="{D26A3942-FD04-4205-843C-B3B466ED7890}"/>
              </a:ext>
            </a:extLst>
          </p:cNvPr>
          <p:cNvSpPr/>
          <p:nvPr/>
        </p:nvSpPr>
        <p:spPr>
          <a:xfrm>
            <a:off x="6248400" y="1019908"/>
            <a:ext cx="2110154" cy="302455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457200" indent="0">
              <a:spcBef>
                <a:spcPts val="1200"/>
              </a:spcBef>
              <a:spcAft>
                <a:spcPts val="1200"/>
              </a:spcAft>
              <a:buNone/>
            </a:pPr>
            <a:r>
              <a:rPr lang="es-CO" sz="1800" dirty="0">
                <a:effectLst/>
                <a:latin typeface="Arial" panose="020B0604020202020204" pitchFamily="34" charset="0"/>
                <a:ea typeface="Arial" panose="020B0604020202020204" pitchFamily="34" charset="0"/>
              </a:rPr>
              <a:t>Instructivo de </a:t>
            </a:r>
          </a:p>
          <a:p>
            <a:pPr marL="457200" indent="0">
              <a:spcBef>
                <a:spcPts val="1200"/>
              </a:spcBef>
              <a:spcAft>
                <a:spcPts val="1200"/>
              </a:spcAft>
              <a:buNone/>
            </a:pPr>
            <a:r>
              <a:rPr lang="es-CO" sz="1800" dirty="0">
                <a:effectLst/>
                <a:latin typeface="Arial" panose="020B0604020202020204" pitchFamily="34" charset="0"/>
                <a:ea typeface="Arial" panose="020B0604020202020204" pitchFamily="34" charset="0"/>
              </a:rPr>
              <a:t>Uso</a:t>
            </a:r>
          </a:p>
          <a:p>
            <a:pPr marL="457200" indent="0">
              <a:spcBef>
                <a:spcPts val="1200"/>
              </a:spcBef>
              <a:spcAft>
                <a:spcPts val="1200"/>
              </a:spcAft>
              <a:buNone/>
            </a:pPr>
            <a:r>
              <a:rPr lang="es-CO" sz="1800" dirty="0">
                <a:effectLst/>
                <a:latin typeface="Arial" panose="020B0604020202020204" pitchFamily="34" charset="0"/>
                <a:ea typeface="Arial" panose="020B0604020202020204" pitchFamily="34" charset="0"/>
              </a:rPr>
              <a:t>Metodológico</a:t>
            </a:r>
          </a:p>
        </p:txBody>
      </p:sp>
      <p:sp>
        <p:nvSpPr>
          <p:cNvPr id="8" name="CuadroTexto 7">
            <a:extLst>
              <a:ext uri="{FF2B5EF4-FFF2-40B4-BE49-F238E27FC236}">
                <a16:creationId xmlns:a16="http://schemas.microsoft.com/office/drawing/2014/main" id="{50C5BD55-33F3-442A-97FF-D91657CD9FB8}"/>
              </a:ext>
            </a:extLst>
          </p:cNvPr>
          <p:cNvSpPr txBox="1"/>
          <p:nvPr/>
        </p:nvSpPr>
        <p:spPr>
          <a:xfrm>
            <a:off x="987552" y="1516522"/>
            <a:ext cx="4584192" cy="2031325"/>
          </a:xfrm>
          <a:prstGeom prst="rect">
            <a:avLst/>
          </a:prstGeom>
          <a:noFill/>
        </p:spPr>
        <p:txBody>
          <a:bodyPr wrap="square">
            <a:spAutoFit/>
          </a:bodyPr>
          <a:lstStyle/>
          <a:p>
            <a:r>
              <a:rPr lang="es-CO" sz="1800" dirty="0">
                <a:effectLst/>
                <a:latin typeface="Arial" panose="020B0604020202020204" pitchFamily="34" charset="0"/>
                <a:ea typeface="Calibri" panose="020F0502020204030204" pitchFamily="34" charset="0"/>
              </a:rPr>
              <a:t>Ofrece elementos metodológicos, didácticos e informativos sobre cómo trabajar en el aula de clase con jóvenes y adultos con discapacidad visual,  igualmente ofrece instrucciones sobre el uso de materiales adaptados relacionados con   el ciclo 1 de la </a:t>
            </a:r>
            <a:r>
              <a:rPr lang="es-CO" sz="1800" b="1" dirty="0">
                <a:effectLst/>
                <a:latin typeface="Arial" panose="020B0604020202020204" pitchFamily="34" charset="0"/>
                <a:ea typeface="Calibri" panose="020F0502020204030204" pitchFamily="34" charset="0"/>
              </a:rPr>
              <a:t>metodología  Acrecer</a:t>
            </a:r>
            <a:endParaRPr lang="es-MX" dirty="0"/>
          </a:p>
        </p:txBody>
      </p:sp>
    </p:spTree>
    <p:extLst>
      <p:ext uri="{BB962C8B-B14F-4D97-AF65-F5344CB8AC3E}">
        <p14:creationId xmlns:p14="http://schemas.microsoft.com/office/powerpoint/2010/main" val="3238409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spcBef>
                <a:spcPct val="0"/>
              </a:spcBef>
            </a:pPr>
            <a:r>
              <a:rPr lang="es-ES" dirty="0"/>
              <a:t>1. CARTILLA EN BRAILLE PUNTOS LUMINOSOS </a:t>
            </a:r>
          </a:p>
        </p:txBody>
      </p:sp>
      <p:pic>
        <p:nvPicPr>
          <p:cNvPr id="7" name="Imagen 6"/>
          <p:cNvPicPr>
            <a:picLocks noChangeAspect="1"/>
          </p:cNvPicPr>
          <p:nvPr/>
        </p:nvPicPr>
        <p:blipFill>
          <a:blip r:embed="rId2"/>
          <a:stretch>
            <a:fillRect/>
          </a:stretch>
        </p:blipFill>
        <p:spPr>
          <a:xfrm>
            <a:off x="7437805" y="117730"/>
            <a:ext cx="1493649" cy="365792"/>
          </a:xfrm>
          <a:prstGeom prst="rect">
            <a:avLst/>
          </a:prstGeom>
        </p:spPr>
      </p:pic>
      <p:sp>
        <p:nvSpPr>
          <p:cNvPr id="6" name="CuadroTexto 5">
            <a:extLst>
              <a:ext uri="{FF2B5EF4-FFF2-40B4-BE49-F238E27FC236}">
                <a16:creationId xmlns:a16="http://schemas.microsoft.com/office/drawing/2014/main" id="{9B412B58-7BB2-47F9-8E1C-BD0E2A0886FE}"/>
              </a:ext>
            </a:extLst>
          </p:cNvPr>
          <p:cNvSpPr txBox="1"/>
          <p:nvPr/>
        </p:nvSpPr>
        <p:spPr>
          <a:xfrm>
            <a:off x="212546" y="1238878"/>
            <a:ext cx="8931454" cy="2847254"/>
          </a:xfrm>
          <a:prstGeom prst="rect">
            <a:avLst/>
          </a:prstGeom>
          <a:noFill/>
        </p:spPr>
        <p:txBody>
          <a:bodyPr wrap="square">
            <a:spAutoFit/>
          </a:bodyPr>
          <a:lstStyle/>
          <a:p>
            <a:pPr>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Esta cartilla está orientada a la enseñanza del sistema Braille a jóvenes y adultos ciegos que requieren iniciar su proceso de alfabetización o que por pérdida de visión en su adultez, requieren del aprendizaje de la lectoescritura a través de este sistema.  </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CO" sz="1800" dirty="0">
                <a:effectLst/>
                <a:latin typeface="Arial" panose="020B0604020202020204" pitchFamily="34" charset="0"/>
                <a:ea typeface="Calibri" panose="020F0502020204030204" pitchFamily="34" charset="0"/>
                <a:cs typeface="Times New Roman" panose="02020603050405020304" pitchFamily="18" charset="0"/>
              </a:rPr>
              <a:t>La cartilla comienza con combinaciones de letras para formar palabras sencillas de recordar y comprender fácilmente mediante la lectura al tacto,  para ir avanzando gradualmente en su complejidad, hasta llegar a la lectura y escritura de números, aplicación de los signos de puntuación, signos de expresión y signos especiales propios del Braille como el signo de mayúscula sencilla, mayúscula sostenida, el guion de diálogo, el signo de verso, entre otros.</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04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lvl="0" algn="just">
              <a:lnSpc>
                <a:spcPct val="107000"/>
              </a:lnSpc>
              <a:spcAft>
                <a:spcPts val="800"/>
              </a:spcAft>
            </a:pPr>
            <a:r>
              <a:rPr lang="es-MX" sz="1800" spc="10"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2. CARTILLA - KANSAS (alto relieve)</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2"/>
          <a:stretch>
            <a:fillRect/>
          </a:stretch>
        </p:blipFill>
        <p:spPr>
          <a:xfrm>
            <a:off x="7437805" y="117730"/>
            <a:ext cx="1493649" cy="365792"/>
          </a:xfrm>
          <a:prstGeom prst="rect">
            <a:avLst/>
          </a:prstGeom>
        </p:spPr>
      </p:pic>
      <p:pic>
        <p:nvPicPr>
          <p:cNvPr id="6" name="Picture 2" descr="Resultado de imagen para foto cartilla puntos luminosos">
            <a:extLst>
              <a:ext uri="{FF2B5EF4-FFF2-40B4-BE49-F238E27FC236}">
                <a16:creationId xmlns:a16="http://schemas.microsoft.com/office/drawing/2014/main" id="{B0C20A28-0DCA-4E65-8A36-4E5E5A8719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246" y="998673"/>
            <a:ext cx="3716754" cy="343921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7779DFB7-FD41-4AFF-AD6D-093DDE2E395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2874" y="854456"/>
            <a:ext cx="1450710" cy="2239772"/>
          </a:xfrm>
          <a:prstGeom prst="rect">
            <a:avLst/>
          </a:prstGeom>
          <a:noFill/>
          <a:ln>
            <a:noFill/>
          </a:ln>
        </p:spPr>
      </p:pic>
      <p:pic>
        <p:nvPicPr>
          <p:cNvPr id="9" name="Imagen 8">
            <a:extLst>
              <a:ext uri="{FF2B5EF4-FFF2-40B4-BE49-F238E27FC236}">
                <a16:creationId xmlns:a16="http://schemas.microsoft.com/office/drawing/2014/main" id="{38070143-41ED-4B5C-B31B-B2BCB82683A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flipV="1">
            <a:off x="7199480" y="2466195"/>
            <a:ext cx="1450710" cy="2172571"/>
          </a:xfrm>
          <a:prstGeom prst="rect">
            <a:avLst/>
          </a:prstGeom>
          <a:noFill/>
          <a:ln>
            <a:noFill/>
          </a:ln>
        </p:spPr>
      </p:pic>
    </p:spTree>
    <p:extLst>
      <p:ext uri="{BB962C8B-B14F-4D97-AF65-F5344CB8AC3E}">
        <p14:creationId xmlns:p14="http://schemas.microsoft.com/office/powerpoint/2010/main" val="1781274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0"/>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lvl="0" algn="just">
              <a:lnSpc>
                <a:spcPct val="107000"/>
              </a:lnSpc>
              <a:spcAft>
                <a:spcPts val="800"/>
              </a:spcAft>
            </a:pPr>
            <a:r>
              <a:rPr lang="es-MX" sz="1800" spc="10"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2. CARTILLA - KANSAS (alto relieve)</a:t>
            </a:r>
            <a:endParaRPr lang="es-MX"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p:cNvPicPr>
            <a:picLocks noChangeAspect="1"/>
          </p:cNvPicPr>
          <p:nvPr/>
        </p:nvPicPr>
        <p:blipFill>
          <a:blip r:embed="rId2"/>
          <a:stretch>
            <a:fillRect/>
          </a:stretch>
        </p:blipFill>
        <p:spPr>
          <a:xfrm>
            <a:off x="7437805" y="117730"/>
            <a:ext cx="1493649" cy="365792"/>
          </a:xfrm>
          <a:prstGeom prst="rect">
            <a:avLst/>
          </a:prstGeom>
        </p:spPr>
      </p:pic>
      <p:sp>
        <p:nvSpPr>
          <p:cNvPr id="10" name="CuadroTexto 9">
            <a:extLst>
              <a:ext uri="{FF2B5EF4-FFF2-40B4-BE49-F238E27FC236}">
                <a16:creationId xmlns:a16="http://schemas.microsoft.com/office/drawing/2014/main" id="{E4DAF95F-2537-475C-A540-23C2FAC24967}"/>
              </a:ext>
            </a:extLst>
          </p:cNvPr>
          <p:cNvSpPr txBox="1"/>
          <p:nvPr/>
        </p:nvSpPr>
        <p:spPr>
          <a:xfrm>
            <a:off x="2249424" y="1418350"/>
            <a:ext cx="4596384" cy="2308324"/>
          </a:xfrm>
          <a:prstGeom prst="rect">
            <a:avLst/>
          </a:prstGeom>
          <a:noFill/>
        </p:spPr>
        <p:txBody>
          <a:bodyPr wrap="square">
            <a:spAutoFit/>
          </a:bodyPr>
          <a:lstStyle/>
          <a:p>
            <a:r>
              <a:rPr lang="es-CO" sz="1800" dirty="0">
                <a:effectLst/>
                <a:latin typeface="Arial" panose="020B0604020202020204" pitchFamily="34" charset="0"/>
                <a:ea typeface="Calibri" panose="020F0502020204030204" pitchFamily="34" charset="0"/>
              </a:rPr>
              <a:t>Este libro está orientado a preparar al estudiante ciego o con baja visión no funcional para la lectura Braille. Los ejercicios preparatorios se basan en la identificación de figuras como el círculo, el cuadrado y el triángulo, los cuales se presentan en forma lineal, simulando la horizontalidad del renglón</a:t>
            </a:r>
            <a:endParaRPr lang="es-MX" dirty="0"/>
          </a:p>
        </p:txBody>
      </p:sp>
    </p:spTree>
    <p:extLst>
      <p:ext uri="{BB962C8B-B14F-4D97-AF65-F5344CB8AC3E}">
        <p14:creationId xmlns:p14="http://schemas.microsoft.com/office/powerpoint/2010/main" val="1815608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36575"/>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spcBef>
                <a:spcPct val="0"/>
              </a:spcBef>
            </a:pPr>
            <a:r>
              <a:rPr lang="es-MX" sz="1800" spc="10"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3. PAQUETE DE PLANTILLAS DE PREESCRITURA </a:t>
            </a:r>
            <a:endParaRPr lang="es-ES" dirty="0">
              <a:solidFill>
                <a:schemeClr val="bg1"/>
              </a:solidFill>
            </a:endParaRPr>
          </a:p>
        </p:txBody>
      </p:sp>
      <p:pic>
        <p:nvPicPr>
          <p:cNvPr id="7" name="Imagen 6"/>
          <p:cNvPicPr>
            <a:picLocks noChangeAspect="1"/>
          </p:cNvPicPr>
          <p:nvPr/>
        </p:nvPicPr>
        <p:blipFill>
          <a:blip r:embed="rId2"/>
          <a:stretch>
            <a:fillRect/>
          </a:stretch>
        </p:blipFill>
        <p:spPr>
          <a:xfrm>
            <a:off x="7437805" y="117730"/>
            <a:ext cx="1493649" cy="365792"/>
          </a:xfrm>
          <a:prstGeom prst="rect">
            <a:avLst/>
          </a:prstGeom>
        </p:spPr>
      </p:pic>
      <p:pic>
        <p:nvPicPr>
          <p:cNvPr id="8" name="Imagen 7">
            <a:extLst>
              <a:ext uri="{FF2B5EF4-FFF2-40B4-BE49-F238E27FC236}">
                <a16:creationId xmlns:a16="http://schemas.microsoft.com/office/drawing/2014/main" id="{81847CEF-8D7E-4B22-9D0F-A091E7E763DB}"/>
              </a:ext>
            </a:extLst>
          </p:cNvPr>
          <p:cNvPicPr>
            <a:picLocks noChangeAspect="1"/>
          </p:cNvPicPr>
          <p:nvPr/>
        </p:nvPicPr>
        <p:blipFill>
          <a:blip r:embed="rId3"/>
          <a:stretch>
            <a:fillRect/>
          </a:stretch>
        </p:blipFill>
        <p:spPr>
          <a:xfrm>
            <a:off x="18046" y="2132389"/>
            <a:ext cx="3795965" cy="1144057"/>
          </a:xfrm>
          <a:prstGeom prst="rect">
            <a:avLst/>
          </a:prstGeom>
        </p:spPr>
      </p:pic>
      <p:pic>
        <p:nvPicPr>
          <p:cNvPr id="10" name="Imagen 9">
            <a:extLst>
              <a:ext uri="{FF2B5EF4-FFF2-40B4-BE49-F238E27FC236}">
                <a16:creationId xmlns:a16="http://schemas.microsoft.com/office/drawing/2014/main" id="{F2785FF2-AB8D-49B3-8565-D349E02F3D9A}"/>
              </a:ext>
            </a:extLst>
          </p:cNvPr>
          <p:cNvPicPr>
            <a:picLocks noChangeAspect="1"/>
          </p:cNvPicPr>
          <p:nvPr/>
        </p:nvPicPr>
        <p:blipFill>
          <a:blip r:embed="rId4"/>
          <a:stretch>
            <a:fillRect/>
          </a:stretch>
        </p:blipFill>
        <p:spPr>
          <a:xfrm>
            <a:off x="75196" y="3678123"/>
            <a:ext cx="3681664" cy="1132614"/>
          </a:xfrm>
          <a:prstGeom prst="rect">
            <a:avLst/>
          </a:prstGeom>
        </p:spPr>
      </p:pic>
      <p:pic>
        <p:nvPicPr>
          <p:cNvPr id="12" name="Imagen 11">
            <a:extLst>
              <a:ext uri="{FF2B5EF4-FFF2-40B4-BE49-F238E27FC236}">
                <a16:creationId xmlns:a16="http://schemas.microsoft.com/office/drawing/2014/main" id="{9418D66F-053A-4B38-968A-23FB9973F75A}"/>
              </a:ext>
            </a:extLst>
          </p:cNvPr>
          <p:cNvPicPr>
            <a:picLocks noChangeAspect="1"/>
          </p:cNvPicPr>
          <p:nvPr/>
        </p:nvPicPr>
        <p:blipFill>
          <a:blip r:embed="rId5"/>
          <a:stretch>
            <a:fillRect/>
          </a:stretch>
        </p:blipFill>
        <p:spPr>
          <a:xfrm>
            <a:off x="0" y="649390"/>
            <a:ext cx="3814011" cy="1217665"/>
          </a:xfrm>
          <a:prstGeom prst="rect">
            <a:avLst/>
          </a:prstGeom>
        </p:spPr>
      </p:pic>
      <p:pic>
        <p:nvPicPr>
          <p:cNvPr id="3" name="Imagen 2">
            <a:extLst>
              <a:ext uri="{FF2B5EF4-FFF2-40B4-BE49-F238E27FC236}">
                <a16:creationId xmlns:a16="http://schemas.microsoft.com/office/drawing/2014/main" id="{B8F2A3DA-9EB7-4E27-993A-CAADC6A37355}"/>
              </a:ext>
            </a:extLst>
          </p:cNvPr>
          <p:cNvPicPr>
            <a:picLocks noChangeAspect="1"/>
          </p:cNvPicPr>
          <p:nvPr/>
        </p:nvPicPr>
        <p:blipFill>
          <a:blip r:embed="rId6"/>
          <a:stretch>
            <a:fillRect/>
          </a:stretch>
        </p:blipFill>
        <p:spPr>
          <a:xfrm rot="5400000">
            <a:off x="4553241" y="1483291"/>
            <a:ext cx="4239552" cy="2571750"/>
          </a:xfrm>
          <a:prstGeom prst="rect">
            <a:avLst/>
          </a:prstGeom>
        </p:spPr>
      </p:pic>
    </p:spTree>
    <p:extLst>
      <p:ext uri="{BB962C8B-B14F-4D97-AF65-F5344CB8AC3E}">
        <p14:creationId xmlns:p14="http://schemas.microsoft.com/office/powerpoint/2010/main" val="404201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spcBef>
                <a:spcPct val="0"/>
              </a:spcBef>
            </a:pPr>
            <a:r>
              <a:rPr lang="es-MX" sz="1800" spc="10" dirty="0">
                <a:solidFill>
                  <a:schemeClr val="bg1"/>
                </a:solidFill>
                <a:effectLst/>
                <a:latin typeface="Helvetica" panose="020B0604020202020204" pitchFamily="34" charset="0"/>
                <a:ea typeface="Calibri" panose="020F0502020204030204" pitchFamily="34" charset="0"/>
                <a:cs typeface="Times New Roman" panose="02020603050405020304" pitchFamily="18" charset="0"/>
              </a:rPr>
              <a:t>PAQUETE DE PLANTILLAS DE PREESCRITURA </a:t>
            </a:r>
            <a:endParaRPr lang="es-ES" dirty="0">
              <a:solidFill>
                <a:schemeClr val="bg1"/>
              </a:solidFill>
            </a:endParaRPr>
          </a:p>
        </p:txBody>
      </p:sp>
      <p:pic>
        <p:nvPicPr>
          <p:cNvPr id="7" name="Imagen 6"/>
          <p:cNvPicPr>
            <a:picLocks noChangeAspect="1"/>
          </p:cNvPicPr>
          <p:nvPr/>
        </p:nvPicPr>
        <p:blipFill>
          <a:blip r:embed="rId2"/>
          <a:stretch>
            <a:fillRect/>
          </a:stretch>
        </p:blipFill>
        <p:spPr>
          <a:xfrm>
            <a:off x="7437805" y="117730"/>
            <a:ext cx="1493649" cy="365792"/>
          </a:xfrm>
          <a:prstGeom prst="rect">
            <a:avLst/>
          </a:prstGeom>
        </p:spPr>
      </p:pic>
      <p:sp>
        <p:nvSpPr>
          <p:cNvPr id="9" name="CuadroTexto 8">
            <a:extLst>
              <a:ext uri="{FF2B5EF4-FFF2-40B4-BE49-F238E27FC236}">
                <a16:creationId xmlns:a16="http://schemas.microsoft.com/office/drawing/2014/main" id="{57963E40-4745-42FB-8CD1-18939A5D3C80}"/>
              </a:ext>
            </a:extLst>
          </p:cNvPr>
          <p:cNvSpPr txBox="1"/>
          <p:nvPr/>
        </p:nvSpPr>
        <p:spPr>
          <a:xfrm>
            <a:off x="1292352" y="1624208"/>
            <a:ext cx="6608064" cy="2215991"/>
          </a:xfrm>
          <a:prstGeom prst="rect">
            <a:avLst/>
          </a:prstGeom>
          <a:noFill/>
        </p:spPr>
        <p:txBody>
          <a:bodyPr wrap="square">
            <a:spAutoFit/>
          </a:bodyPr>
          <a:lstStyle/>
          <a:p>
            <a:r>
              <a:rPr lang="es-CO" sz="2000" dirty="0">
                <a:solidFill>
                  <a:srgbClr val="000000"/>
                </a:solidFill>
                <a:effectLst/>
                <a:latin typeface="Arial" panose="020B0604020202020204" pitchFamily="34" charset="0"/>
                <a:ea typeface="Calibri" panose="020F0502020204030204" pitchFamily="34" charset="0"/>
              </a:rPr>
              <a:t>La cartilla Ciclo 1 Acrecer, contempla ejercicios para favorecer el proceso de escritura indicando a los estudiantes que repinten y completen cada uno de los trazos. El Kit contiene 10 plantillas elaborados en acrílico con bajo relieve para facilitar esta actividad a  los estudiantes con discapacidad visual</a:t>
            </a:r>
            <a:r>
              <a:rPr lang="es-CO" sz="1800" dirty="0">
                <a:solidFill>
                  <a:srgbClr val="000000"/>
                </a:solidFill>
                <a:effectLst/>
                <a:latin typeface="Arial" panose="020B0604020202020204" pitchFamily="34" charset="0"/>
                <a:ea typeface="Calibri" panose="020F0502020204030204" pitchFamily="34" charset="0"/>
              </a:rPr>
              <a:t>.</a:t>
            </a:r>
            <a:endParaRPr lang="es-MX" sz="1800" dirty="0">
              <a:effectLst/>
              <a:latin typeface="Times New Roman" panose="02020603050405020304" pitchFamily="18" charset="0"/>
              <a:ea typeface="Times New Roman" panose="02020603050405020304" pitchFamily="18" charset="0"/>
            </a:endParaRPr>
          </a:p>
          <a:p>
            <a:r>
              <a:rPr lang="es-CO" sz="1800" dirty="0">
                <a:effectLst/>
                <a:latin typeface="Arial" panose="020B0604020202020204" pitchFamily="34" charset="0"/>
                <a:ea typeface="Calibri" panose="020F0502020204030204" pitchFamily="34" charset="0"/>
              </a:rPr>
              <a:t> </a:t>
            </a:r>
            <a:endParaRPr lang="es-MX"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3488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21559"/>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spcBef>
                <a:spcPct val="0"/>
              </a:spcBef>
            </a:pPr>
            <a:r>
              <a:rPr lang="es-ES" dirty="0"/>
              <a:t>4.Laberinto– adaptación </a:t>
            </a:r>
          </a:p>
        </p:txBody>
      </p:sp>
      <p:pic>
        <p:nvPicPr>
          <p:cNvPr id="7" name="Imagen 6"/>
          <p:cNvPicPr>
            <a:picLocks noChangeAspect="1"/>
          </p:cNvPicPr>
          <p:nvPr/>
        </p:nvPicPr>
        <p:blipFill>
          <a:blip r:embed="rId2"/>
          <a:stretch>
            <a:fillRect/>
          </a:stretch>
        </p:blipFill>
        <p:spPr>
          <a:xfrm>
            <a:off x="7437805" y="117730"/>
            <a:ext cx="1493649" cy="365792"/>
          </a:xfrm>
          <a:prstGeom prst="rect">
            <a:avLst/>
          </a:prstGeom>
        </p:spPr>
      </p:pic>
      <p:pic>
        <p:nvPicPr>
          <p:cNvPr id="8" name="Imagen 7"/>
          <p:cNvPicPr>
            <a:picLocks noChangeAspect="1"/>
          </p:cNvPicPr>
          <p:nvPr/>
        </p:nvPicPr>
        <p:blipFill>
          <a:blip r:embed="rId3"/>
          <a:stretch>
            <a:fillRect/>
          </a:stretch>
        </p:blipFill>
        <p:spPr>
          <a:xfrm>
            <a:off x="4479403" y="924669"/>
            <a:ext cx="4118285" cy="3512494"/>
          </a:xfrm>
          <a:prstGeom prst="rect">
            <a:avLst/>
          </a:prstGeom>
        </p:spPr>
      </p:pic>
      <p:pic>
        <p:nvPicPr>
          <p:cNvPr id="3" name="Imagen 2">
            <a:extLst>
              <a:ext uri="{FF2B5EF4-FFF2-40B4-BE49-F238E27FC236}">
                <a16:creationId xmlns:a16="http://schemas.microsoft.com/office/drawing/2014/main" id="{1554B189-1685-40AC-A1B8-8AB79F31C166}"/>
              </a:ext>
            </a:extLst>
          </p:cNvPr>
          <p:cNvPicPr>
            <a:picLocks noChangeAspect="1"/>
          </p:cNvPicPr>
          <p:nvPr/>
        </p:nvPicPr>
        <p:blipFill>
          <a:blip r:embed="rId4"/>
          <a:stretch>
            <a:fillRect/>
          </a:stretch>
        </p:blipFill>
        <p:spPr>
          <a:xfrm>
            <a:off x="210646" y="924669"/>
            <a:ext cx="4118286" cy="3756868"/>
          </a:xfrm>
          <a:prstGeom prst="rect">
            <a:avLst/>
          </a:prstGeom>
        </p:spPr>
      </p:pic>
    </p:spTree>
    <p:extLst>
      <p:ext uri="{BB962C8B-B14F-4D97-AF65-F5344CB8AC3E}">
        <p14:creationId xmlns:p14="http://schemas.microsoft.com/office/powerpoint/2010/main" val="329505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21559"/>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spcBef>
                <a:spcPct val="0"/>
              </a:spcBef>
            </a:pPr>
            <a:r>
              <a:rPr lang="es-ES" dirty="0"/>
              <a:t>4. Laberinto– adaptación </a:t>
            </a:r>
          </a:p>
        </p:txBody>
      </p:sp>
      <p:pic>
        <p:nvPicPr>
          <p:cNvPr id="7" name="Imagen 6"/>
          <p:cNvPicPr>
            <a:picLocks noChangeAspect="1"/>
          </p:cNvPicPr>
          <p:nvPr/>
        </p:nvPicPr>
        <p:blipFill>
          <a:blip r:embed="rId2"/>
          <a:stretch>
            <a:fillRect/>
          </a:stretch>
        </p:blipFill>
        <p:spPr>
          <a:xfrm>
            <a:off x="7437805" y="117730"/>
            <a:ext cx="1493649" cy="365792"/>
          </a:xfrm>
          <a:prstGeom prst="rect">
            <a:avLst/>
          </a:prstGeom>
        </p:spPr>
      </p:pic>
      <p:sp>
        <p:nvSpPr>
          <p:cNvPr id="9" name="CuadroTexto 8">
            <a:extLst>
              <a:ext uri="{FF2B5EF4-FFF2-40B4-BE49-F238E27FC236}">
                <a16:creationId xmlns:a16="http://schemas.microsoft.com/office/drawing/2014/main" id="{3F1B7357-5BFC-4AC0-A3F3-80984ABD6C0B}"/>
              </a:ext>
            </a:extLst>
          </p:cNvPr>
          <p:cNvSpPr txBox="1"/>
          <p:nvPr/>
        </p:nvSpPr>
        <p:spPr>
          <a:xfrm>
            <a:off x="975360" y="1129159"/>
            <a:ext cx="7595616" cy="1754326"/>
          </a:xfrm>
          <a:prstGeom prst="rect">
            <a:avLst/>
          </a:prstGeom>
          <a:noFill/>
        </p:spPr>
        <p:txBody>
          <a:bodyPr wrap="square">
            <a:spAutoFit/>
          </a:bodyPr>
          <a:lstStyle/>
          <a:p>
            <a:r>
              <a:rPr lang="es-CO" sz="1200" b="1" dirty="0">
                <a:effectLst/>
                <a:latin typeface="Arial" panose="020B0604020202020204" pitchFamily="34" charset="0"/>
                <a:ea typeface="Calibri" panose="020F0502020204030204" pitchFamily="34" charset="0"/>
              </a:rPr>
              <a:t>LABERINTO</a:t>
            </a:r>
            <a:r>
              <a:rPr lang="es-CO" sz="1800" b="1" dirty="0">
                <a:effectLst/>
                <a:latin typeface="Arial" panose="020B0604020202020204" pitchFamily="34" charset="0"/>
                <a:ea typeface="Calibri" panose="020F0502020204030204" pitchFamily="34" charset="0"/>
              </a:rPr>
              <a:t>: </a:t>
            </a:r>
            <a:r>
              <a:rPr lang="es-CO" sz="1800" dirty="0">
                <a:effectLst/>
                <a:latin typeface="Arial" panose="020B0604020202020204" pitchFamily="34" charset="0"/>
                <a:ea typeface="Calibri" panose="020F0502020204030204" pitchFamily="34" charset="0"/>
              </a:rPr>
              <a:t>se presenta en una hoja bond base 28, la impresión en relieve y en tinta de color negro, un laberinto para que el instructor realice la actividad planteada en la cartilla Acrecer 1 de la página 50. En todo caso podrá dársele el uso que el instructor considere necesario generando actividades para que el estudiante identifique el trazo que permitirá el inicio y salida en un recorrido. </a:t>
            </a:r>
            <a:endParaRPr lang="es-MX" dirty="0"/>
          </a:p>
        </p:txBody>
      </p:sp>
    </p:spTree>
    <p:extLst>
      <p:ext uri="{BB962C8B-B14F-4D97-AF65-F5344CB8AC3E}">
        <p14:creationId xmlns:p14="http://schemas.microsoft.com/office/powerpoint/2010/main" val="2010096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0" y="-12945"/>
            <a:ext cx="9144000" cy="483522"/>
          </a:xfrm>
          <a:prstGeom prst="rect">
            <a:avLst/>
          </a:prstGeom>
          <a:solidFill>
            <a:srgbClr val="0F2879"/>
          </a:solidFill>
          <a:ln>
            <a:noFill/>
          </a:ln>
          <a:effectLst/>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p>
            <a:pPr>
              <a:spcBef>
                <a:spcPct val="0"/>
              </a:spcBef>
            </a:pPr>
            <a:r>
              <a:rPr lang="es-MX" dirty="0">
                <a:solidFill>
                  <a:schemeClr val="bg1"/>
                </a:solidFill>
              </a:rPr>
              <a:t>5. PAQUETE DE SILABARIOS (56 tarjetas)  </a:t>
            </a:r>
            <a:endParaRPr lang="es-ES" dirty="0">
              <a:solidFill>
                <a:schemeClr val="bg1"/>
              </a:solidFill>
            </a:endParaRPr>
          </a:p>
        </p:txBody>
      </p:sp>
      <p:pic>
        <p:nvPicPr>
          <p:cNvPr id="7" name="Imagen 6"/>
          <p:cNvPicPr>
            <a:picLocks noChangeAspect="1"/>
          </p:cNvPicPr>
          <p:nvPr/>
        </p:nvPicPr>
        <p:blipFill>
          <a:blip r:embed="rId2"/>
          <a:stretch>
            <a:fillRect/>
          </a:stretch>
        </p:blipFill>
        <p:spPr>
          <a:xfrm>
            <a:off x="7437805" y="117730"/>
            <a:ext cx="1493649" cy="365792"/>
          </a:xfrm>
          <a:prstGeom prst="rect">
            <a:avLst/>
          </a:prstGeom>
        </p:spPr>
      </p:pic>
      <p:pic>
        <p:nvPicPr>
          <p:cNvPr id="8" name="Imagen 7">
            <a:extLst>
              <a:ext uri="{FF2B5EF4-FFF2-40B4-BE49-F238E27FC236}">
                <a16:creationId xmlns:a16="http://schemas.microsoft.com/office/drawing/2014/main" id="{31FCC650-38B8-4077-9BBD-597AE162A5A2}"/>
              </a:ext>
            </a:extLst>
          </p:cNvPr>
          <p:cNvPicPr>
            <a:picLocks noChangeAspect="1"/>
          </p:cNvPicPr>
          <p:nvPr/>
        </p:nvPicPr>
        <p:blipFill>
          <a:blip r:embed="rId3"/>
          <a:stretch>
            <a:fillRect/>
          </a:stretch>
        </p:blipFill>
        <p:spPr>
          <a:xfrm>
            <a:off x="4853046" y="470577"/>
            <a:ext cx="3357503" cy="2101173"/>
          </a:xfrm>
          <a:prstGeom prst="rect">
            <a:avLst/>
          </a:prstGeom>
        </p:spPr>
      </p:pic>
      <p:pic>
        <p:nvPicPr>
          <p:cNvPr id="10" name="Imagen 9">
            <a:extLst>
              <a:ext uri="{FF2B5EF4-FFF2-40B4-BE49-F238E27FC236}">
                <a16:creationId xmlns:a16="http://schemas.microsoft.com/office/drawing/2014/main" id="{8C1693AE-5A46-48D2-9E18-A45C596FAD28}"/>
              </a:ext>
            </a:extLst>
          </p:cNvPr>
          <p:cNvPicPr>
            <a:picLocks noChangeAspect="1"/>
          </p:cNvPicPr>
          <p:nvPr/>
        </p:nvPicPr>
        <p:blipFill>
          <a:blip r:embed="rId4"/>
          <a:stretch>
            <a:fillRect/>
          </a:stretch>
        </p:blipFill>
        <p:spPr>
          <a:xfrm>
            <a:off x="4853046" y="2766349"/>
            <a:ext cx="3357503" cy="2324763"/>
          </a:xfrm>
          <a:prstGeom prst="rect">
            <a:avLst/>
          </a:prstGeom>
        </p:spPr>
      </p:pic>
      <p:sp>
        <p:nvSpPr>
          <p:cNvPr id="11" name="Flecha: a la derecha 10">
            <a:extLst>
              <a:ext uri="{FF2B5EF4-FFF2-40B4-BE49-F238E27FC236}">
                <a16:creationId xmlns:a16="http://schemas.microsoft.com/office/drawing/2014/main" id="{B69A9345-42D0-4C32-87CB-4AAF63D1A62C}"/>
              </a:ext>
            </a:extLst>
          </p:cNvPr>
          <p:cNvSpPr/>
          <p:nvPr/>
        </p:nvSpPr>
        <p:spPr>
          <a:xfrm>
            <a:off x="3449256" y="1021187"/>
            <a:ext cx="1403790" cy="4835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3" name="CuadroTexto 12">
            <a:extLst>
              <a:ext uri="{FF2B5EF4-FFF2-40B4-BE49-F238E27FC236}">
                <a16:creationId xmlns:a16="http://schemas.microsoft.com/office/drawing/2014/main" id="{F0C119C2-019B-42EF-9040-4FF397C2AF98}"/>
              </a:ext>
            </a:extLst>
          </p:cNvPr>
          <p:cNvSpPr txBox="1"/>
          <p:nvPr/>
        </p:nvSpPr>
        <p:spPr>
          <a:xfrm>
            <a:off x="578734" y="1151831"/>
            <a:ext cx="2361236" cy="369332"/>
          </a:xfrm>
          <a:prstGeom prst="rect">
            <a:avLst/>
          </a:prstGeom>
          <a:noFill/>
        </p:spPr>
        <p:txBody>
          <a:bodyPr wrap="square">
            <a:spAutoFit/>
          </a:bodyPr>
          <a:lstStyle/>
          <a:p>
            <a:r>
              <a:rPr lang="es-MX" dirty="0">
                <a:solidFill>
                  <a:schemeClr val="accent3"/>
                </a:solidFill>
              </a:rPr>
              <a:t>Región Amazónica </a:t>
            </a:r>
            <a:endParaRPr lang="es-CO" dirty="0"/>
          </a:p>
        </p:txBody>
      </p:sp>
      <p:sp>
        <p:nvSpPr>
          <p:cNvPr id="15" name="Flecha: a la derecha 14">
            <a:extLst>
              <a:ext uri="{FF2B5EF4-FFF2-40B4-BE49-F238E27FC236}">
                <a16:creationId xmlns:a16="http://schemas.microsoft.com/office/drawing/2014/main" id="{9FD98035-CF3A-497C-81B7-E56064D3B337}"/>
              </a:ext>
            </a:extLst>
          </p:cNvPr>
          <p:cNvSpPr/>
          <p:nvPr/>
        </p:nvSpPr>
        <p:spPr>
          <a:xfrm>
            <a:off x="3199681" y="3354471"/>
            <a:ext cx="1403790" cy="4835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4" name="CuadroTexto 23">
            <a:extLst>
              <a:ext uri="{FF2B5EF4-FFF2-40B4-BE49-F238E27FC236}">
                <a16:creationId xmlns:a16="http://schemas.microsoft.com/office/drawing/2014/main" id="{3E9B026A-DE5C-40A4-9479-D3907F2FA2D8}"/>
              </a:ext>
            </a:extLst>
          </p:cNvPr>
          <p:cNvSpPr txBox="1"/>
          <p:nvPr/>
        </p:nvSpPr>
        <p:spPr>
          <a:xfrm>
            <a:off x="700268" y="3468661"/>
            <a:ext cx="1846141" cy="369332"/>
          </a:xfrm>
          <a:prstGeom prst="rect">
            <a:avLst/>
          </a:prstGeom>
          <a:noFill/>
        </p:spPr>
        <p:txBody>
          <a:bodyPr wrap="square">
            <a:spAutoFit/>
          </a:bodyPr>
          <a:lstStyle/>
          <a:p>
            <a:r>
              <a:rPr lang="es-MX" dirty="0">
                <a:solidFill>
                  <a:schemeClr val="accent3"/>
                </a:solidFill>
              </a:rPr>
              <a:t>Región Andina  </a:t>
            </a:r>
            <a:endParaRPr lang="es-CO" dirty="0"/>
          </a:p>
        </p:txBody>
      </p:sp>
    </p:spTree>
    <p:extLst>
      <p:ext uri="{BB962C8B-B14F-4D97-AF65-F5344CB8AC3E}">
        <p14:creationId xmlns:p14="http://schemas.microsoft.com/office/powerpoint/2010/main" val="419333631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6593</TotalTime>
  <Words>869</Words>
  <Application>Microsoft Office PowerPoint</Application>
  <PresentationFormat>On-screen Show (16:9)</PresentationFormat>
  <Paragraphs>37</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Instituto Nacional para Ciegos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INCI</dc:creator>
  <cp:lastModifiedBy>myriam lopez</cp:lastModifiedBy>
  <cp:revision>273</cp:revision>
  <dcterms:created xsi:type="dcterms:W3CDTF">2019-02-01T17:03:13Z</dcterms:created>
  <dcterms:modified xsi:type="dcterms:W3CDTF">2021-11-29T15:18:56Z</dcterms:modified>
</cp:coreProperties>
</file>